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  <p:sldId id="275" r:id="rId3"/>
    <p:sldId id="260" r:id="rId4"/>
    <p:sldId id="274" r:id="rId5"/>
    <p:sldId id="261" r:id="rId6"/>
    <p:sldId id="262" r:id="rId7"/>
    <p:sldId id="263" r:id="rId8"/>
    <p:sldId id="269" r:id="rId9"/>
    <p:sldId id="270" r:id="rId10"/>
    <p:sldId id="271" r:id="rId11"/>
    <p:sldId id="265" r:id="rId12"/>
    <p:sldId id="276" r:id="rId13"/>
    <p:sldId id="266" r:id="rId14"/>
    <p:sldId id="272" r:id="rId15"/>
    <p:sldId id="273" r:id="rId16"/>
    <p:sldId id="268" r:id="rId17"/>
    <p:sldId id="277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155850-5BE8-4F4E-B60C-2FE1570002E2}" v="71" dt="2024-11-13T14:45:51.1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4660"/>
  </p:normalViewPr>
  <p:slideViewPr>
    <p:cSldViewPr snapToGrid="0">
      <p:cViewPr varScale="1">
        <p:scale>
          <a:sx n="46" d="100"/>
          <a:sy n="46" d="100"/>
        </p:scale>
        <p:origin x="43" y="1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11/13/2024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3691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533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884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788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29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98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43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187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089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11/13/2024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697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24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746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44" r:id="rId6"/>
    <p:sldLayoutId id="2147483740" r:id="rId7"/>
    <p:sldLayoutId id="2147483741" r:id="rId8"/>
    <p:sldLayoutId id="2147483742" r:id="rId9"/>
    <p:sldLayoutId id="2147483743" r:id="rId10"/>
    <p:sldLayoutId id="214748374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9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hyperlink" Target="https://pixabay.com/fr/illustrations/boule-r%C3%A9seaux-internet-social-419198/" TargetMode="External"/><Relationship Id="rId5" Type="http://schemas.openxmlformats.org/officeDocument/2006/relationships/image" Target="../media/image2.jpg"/><Relationship Id="rId4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7" Type="http://schemas.openxmlformats.org/officeDocument/2006/relationships/image" Target="../media/image5.png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hyperlink" Target="https://pixabay.com/fr/illustrations/boule-r%C3%A9seaux-internet-social-419198/" TargetMode="External"/><Relationship Id="rId5" Type="http://schemas.openxmlformats.org/officeDocument/2006/relationships/image" Target="../media/image2.jpg"/><Relationship Id="rId4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image" Target="../media/image6.png"/><Relationship Id="rId5" Type="http://schemas.openxmlformats.org/officeDocument/2006/relationships/hyperlink" Target="https://pixabay.com/fr/illustrations/boule-r%C3%A9seaux-internet-social-419198/" TargetMode="External"/><Relationship Id="rId4" Type="http://schemas.openxmlformats.org/officeDocument/2006/relationships/image" Target="../media/image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hyperlink" Target="https://pixabay.com/fr/illustrations/boule-r%C3%A9seaux-internet-social-419198/" TargetMode="External"/><Relationship Id="rId4" Type="http://schemas.openxmlformats.org/officeDocument/2006/relationships/image" Target="../media/image2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image" Target="../media/image7.png"/><Relationship Id="rId5" Type="http://schemas.openxmlformats.org/officeDocument/2006/relationships/hyperlink" Target="https://pixabay.com/fr/illustrations/boule-r%C3%A9seaux-internet-social-419198/" TargetMode="External"/><Relationship Id="rId4" Type="http://schemas.openxmlformats.org/officeDocument/2006/relationships/image" Target="../media/image2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6" Type="http://schemas.openxmlformats.org/officeDocument/2006/relationships/image" Target="../media/image8.png"/><Relationship Id="rId5" Type="http://schemas.openxmlformats.org/officeDocument/2006/relationships/hyperlink" Target="https://pixabay.com/fr/illustrations/boule-r%C3%A9seaux-internet-social-419198/" TargetMode="External"/><Relationship Id="rId4" Type="http://schemas.openxmlformats.org/officeDocument/2006/relationships/image" Target="../media/image2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image" Target="../media/image9.png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hyperlink" Target="https://pixabay.com/fr/illustrations/boule-r%C3%A9seaux-internet-social-419198/" TargetMode="External"/><Relationship Id="rId5" Type="http://schemas.openxmlformats.org/officeDocument/2006/relationships/image" Target="../media/image2.jpg"/><Relationship Id="rId4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7" Type="http://schemas.openxmlformats.org/officeDocument/2006/relationships/image" Target="../media/image10.png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hyperlink" Target="https://pixabay.com/fr/illustrations/boule-r%C3%A9seaux-internet-social-419198/" TargetMode="External"/><Relationship Id="rId5" Type="http://schemas.openxmlformats.org/officeDocument/2006/relationships/image" Target="../media/image2.jpg"/><Relationship Id="rId4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3.png"/><Relationship Id="rId5" Type="http://schemas.openxmlformats.org/officeDocument/2006/relationships/hyperlink" Target="https://pixabay.com/fr/illustrations/boule-r%C3%A9seaux-internet-social-419198/" TargetMode="Externa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5" Type="http://schemas.openxmlformats.org/officeDocument/2006/relationships/hyperlink" Target="https://pixabay.com/fr/illustrations/boule-r%C3%A9seaux-internet-social-419198/" TargetMode="Externa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7" Type="http://schemas.openxmlformats.org/officeDocument/2006/relationships/image" Target="../media/image4.png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hyperlink" Target="https://pixabay.com/fr/illustrations/boule-r%C3%A9seaux-internet-social-419198/" TargetMode="External"/><Relationship Id="rId5" Type="http://schemas.openxmlformats.org/officeDocument/2006/relationships/image" Target="../media/image2.jpg"/><Relationship Id="rId4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5" Type="http://schemas.openxmlformats.org/officeDocument/2006/relationships/hyperlink" Target="https://pixabay.com/fr/illustrations/boule-r%C3%A9seaux-internet-social-419198/" TargetMode="Externa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7" Type="http://schemas.openxmlformats.org/officeDocument/2006/relationships/hyperlink" Target="https://pixabay.com/fr/illustrations/boule-r%C3%A9seaux-internet-social-419198/" TargetMode="Externa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2.jpg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hyperlink" Target="https://pixabay.com/fr/illustrations/boule-r%C3%A9seaux-internet-social-419198/" TargetMode="External"/><Relationship Id="rId5" Type="http://schemas.openxmlformats.org/officeDocument/2006/relationships/image" Target="../media/image2.jpg"/><Relationship Id="rId4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hyperlink" Target="https://pixabay.com/fr/illustrations/boule-r%C3%A9seaux-internet-social-419198/" TargetMode="External"/><Relationship Id="rId5" Type="http://schemas.openxmlformats.org/officeDocument/2006/relationships/image" Target="../media/image2.jpg"/><Relationship Id="rId4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5" Type="http://schemas.openxmlformats.org/officeDocument/2006/relationships/hyperlink" Target="https://pixabay.com/fr/illustrations/boule-r%C3%A9seaux-internet-social-419198/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1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bstrait de la connexion réseau sur un arrière-plan blanc">
            <a:extLst>
              <a:ext uri="{FF2B5EF4-FFF2-40B4-BE49-F238E27FC236}">
                <a16:creationId xmlns:a16="http://schemas.microsoft.com/office/drawing/2014/main" id="{EF24CFB6-E248-9E79-A43C-409951D416D5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/>
          <a:srcRect r="15627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44CD100-6267-4E62-AA64-2182A3A6A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3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CEA29F6-029C-3E4B-86A7-E4B7746A9C7D}"/>
              </a:ext>
            </a:extLst>
          </p:cNvPr>
          <p:cNvSpPr>
            <a:spLocks noGrp="1"/>
          </p:cNvSpPr>
          <p:nvPr>
            <p:ph type="ctrTitle"/>
            <p:custDataLst>
              <p:tags r:id="rId4"/>
            </p:custDataLst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r>
              <a:rPr lang="fr-CA" sz="4800" dirty="0">
                <a:solidFill>
                  <a:schemeClr val="bg1"/>
                </a:solidFill>
              </a:rPr>
              <a:t>HTTP &amp; HTTPS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9D168B4-9E1D-C498-3902-2DCA6794FDB6}"/>
              </a:ext>
            </a:extLst>
          </p:cNvPr>
          <p:cNvSpPr>
            <a:spLocks noGrp="1"/>
          </p:cNvSpPr>
          <p:nvPr>
            <p:ph type="subTitle" idx="1"/>
            <p:custDataLst>
              <p:tags r:id="rId5"/>
            </p:custDataLst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r>
              <a:rPr lang="fr-CA" sz="2000" dirty="0">
                <a:solidFill>
                  <a:schemeClr val="bg1"/>
                </a:solidFill>
              </a:rPr>
              <a:t>Son fonctionnement, ses paramètres et sa structure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6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custDataLst>
              <p:tags r:id="rId7"/>
            </p:custDataLst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bg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38128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alphaModFix amt="21000"/>
            <a:lum/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rcRect/>
          <a:stretch>
            <a:fillRect t="-13000" b="-1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C68832-6056-DDC2-5FD5-FE82F4CA7E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6C212E1-6534-B84B-F688-F3B61FB1D217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914400" y="2275367"/>
            <a:ext cx="10494335" cy="219030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AAE12295-4AC4-7EB7-B7A1-4FFAD43C1B9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115568" y="2360641"/>
            <a:ext cx="10168128" cy="369417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CA" dirty="0"/>
              <a:t>HTTP/1.1 200 OK</a:t>
            </a:r>
          </a:p>
          <a:p>
            <a:pPr marL="0" indent="0">
              <a:buNone/>
            </a:pPr>
            <a:r>
              <a:rPr lang="fr-CA" dirty="0"/>
              <a:t>Content-Type: </a:t>
            </a:r>
            <a:r>
              <a:rPr lang="fr-CA" dirty="0" err="1"/>
              <a:t>text</a:t>
            </a:r>
            <a:r>
              <a:rPr lang="fr-CA" dirty="0"/>
              <a:t>/html</a:t>
            </a:r>
          </a:p>
          <a:p>
            <a:pPr marL="0" indent="0">
              <a:buNone/>
            </a:pPr>
            <a:r>
              <a:rPr lang="fr-CA" dirty="0"/>
              <a:t>Set-Cookie: </a:t>
            </a:r>
            <a:r>
              <a:rPr lang="fr-CA" dirty="0" err="1"/>
              <a:t>sessionid</a:t>
            </a:r>
            <a:r>
              <a:rPr lang="fr-CA" dirty="0"/>
              <a:t>=abc1234567890xyz; Expires=Thu, 01 Jan 2025 00:00:00 GMT; Path=/; </a:t>
            </a:r>
            <a:r>
              <a:rPr lang="fr-CA" dirty="0" err="1"/>
              <a:t>HttpOnly</a:t>
            </a:r>
            <a:r>
              <a:rPr lang="fr-CA" dirty="0"/>
              <a:t>; Secure</a:t>
            </a: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578FC379-9E62-B572-CED4-E845F31FB0E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115568" y="548640"/>
            <a:ext cx="10168128" cy="11795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CA" dirty="0"/>
              <a:t>Réponse HTTP avec un cookie</a:t>
            </a:r>
          </a:p>
        </p:txBody>
      </p:sp>
    </p:spTree>
    <p:extLst>
      <p:ext uri="{BB962C8B-B14F-4D97-AF65-F5344CB8AC3E}">
        <p14:creationId xmlns:p14="http://schemas.microsoft.com/office/powerpoint/2010/main" val="2255302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alphaModFix amt="21000"/>
            <a:lum/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rcRect/>
          <a:stretch>
            <a:fillRect t="-13000" b="-1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8098CD-7A17-8BE6-405E-8BC09AC7D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5573AB0D-374C-393A-C72D-8CC6F52A1B9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115568" y="2116517"/>
            <a:ext cx="10168128" cy="369417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CA" dirty="0"/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7A0CB5DF-CAD3-6066-E85F-3B7F8130C78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115568" y="548640"/>
            <a:ext cx="10168128" cy="11795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CA" dirty="0"/>
              <a:t>HTTP vs HTTPS</a:t>
            </a:r>
          </a:p>
        </p:txBody>
      </p:sp>
      <p:pic>
        <p:nvPicPr>
          <p:cNvPr id="16" name="Image 15" descr="Une image contenant texte, capture d’écran, Police, nombre&#10;&#10;Description générée automatiquement">
            <a:extLst>
              <a:ext uri="{FF2B5EF4-FFF2-40B4-BE49-F238E27FC236}">
                <a16:creationId xmlns:a16="http://schemas.microsoft.com/office/drawing/2014/main" id="{4BDFD8C1-6A98-AF3B-9AA1-01381AE783FC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4923" y="1391837"/>
            <a:ext cx="8942153" cy="5143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094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21000"/>
            <a:lum/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/>
          <a:stretch>
            <a:fillRect t="-13000" b="-1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73C76C-5797-900D-38AB-8793DB7DD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1B3FFAE3-3EA3-7DB8-A127-2C7DD255978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011936" y="307479"/>
            <a:ext cx="10168128" cy="11795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CA" dirty="0"/>
              <a:t>Architecture client-serveur HTTPS</a:t>
            </a:r>
          </a:p>
        </p:txBody>
      </p:sp>
      <p:pic>
        <p:nvPicPr>
          <p:cNvPr id="4" name="Image 3" descr="Une image contenant texte, capture d’écran, Police, nombre&#10;&#10;Description générée automatiquement">
            <a:extLst>
              <a:ext uri="{FF2B5EF4-FFF2-40B4-BE49-F238E27FC236}">
                <a16:creationId xmlns:a16="http://schemas.microsoft.com/office/drawing/2014/main" id="{2414712E-F616-BE66-B23D-914CD9B8F956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515" y="911124"/>
            <a:ext cx="5470970" cy="5811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789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21000"/>
            <a:lum/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/>
          <a:stretch>
            <a:fillRect t="-13000" b="-1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0DFFE7-076E-DA0E-0920-B6310253E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C77D0151-281A-48AF-E678-26608D146BD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115568" y="1581912"/>
            <a:ext cx="10168128" cy="369417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CA" dirty="0">
                <a:latin typeface="Arial Black" panose="020B0A04020102020204" pitchFamily="34" charset="0"/>
              </a:rPr>
              <a:t>Serveur intermédiaire qui relaye les requêtes HTTP.</a:t>
            </a:r>
          </a:p>
          <a:p>
            <a:pPr marL="0" indent="0" algn="ctr">
              <a:buNone/>
            </a:pPr>
            <a:endParaRPr lang="fr-CA" sz="800" dirty="0"/>
          </a:p>
          <a:p>
            <a:pPr marL="0" indent="0">
              <a:buNone/>
            </a:pPr>
            <a:r>
              <a:rPr lang="fr-CA" dirty="0">
                <a:latin typeface="Arial Black" panose="020B0A04020102020204" pitchFamily="34" charset="0"/>
              </a:rPr>
              <a:t>Directe / Transparent 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: Transmet les requêtes sortantes du client.</a:t>
            </a:r>
          </a:p>
          <a:p>
            <a:pPr marL="0" indent="0">
              <a:buNone/>
            </a:pPr>
            <a:endParaRPr lang="fr-CA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CA" dirty="0">
                <a:latin typeface="Arial Black" panose="020B0A04020102020204" pitchFamily="34" charset="0"/>
              </a:rPr>
              <a:t>Anonyme 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fr-CA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Cache le </a:t>
            </a:r>
            <a:r>
              <a:rPr lang="fr-CA" dirty="0" err="1">
                <a:latin typeface="Arial" panose="020B0604020202020204" pitchFamily="34" charset="0"/>
                <a:cs typeface="Arial" panose="020B0604020202020204" pitchFamily="34" charset="0"/>
              </a:rPr>
              <a:t>ip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 du client.</a:t>
            </a:r>
          </a:p>
          <a:p>
            <a:pPr marL="0" indent="0">
              <a:buNone/>
            </a:pPr>
            <a:endParaRPr lang="fr-CA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CA" dirty="0">
                <a:latin typeface="Arial Black" panose="020B0A04020102020204" pitchFamily="34" charset="0"/>
                <a:cs typeface="Arial" panose="020B0604020202020204" pitchFamily="34" charset="0"/>
              </a:rPr>
              <a:t>Inversé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 : Transmet les requêtes avant qu’ils entrent dans le serveur.</a:t>
            </a:r>
          </a:p>
          <a:p>
            <a:pPr marL="0" indent="0">
              <a:buNone/>
            </a:pPr>
            <a:endParaRPr lang="fr-CA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CA" dirty="0">
                <a:latin typeface="Arial Black" panose="020B0A04020102020204" pitchFamily="34" charset="0"/>
              </a:rPr>
              <a:t>De cache 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: Stock des ressources afin d’optimiser (ex: images, vidéos).</a:t>
            </a:r>
          </a:p>
          <a:p>
            <a:pPr marL="0" indent="0">
              <a:buNone/>
            </a:pPr>
            <a:endParaRPr lang="fr-CA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CA" dirty="0">
                <a:latin typeface="Arial Black" panose="020B0A04020102020204" pitchFamily="34" charset="0"/>
                <a:cs typeface="Arial" panose="020B0604020202020204" pitchFamily="34" charset="0"/>
              </a:rPr>
              <a:t>De SSL 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: Chiffre et déchiffre des requêtes HTTPS. </a:t>
            </a:r>
          </a:p>
          <a:p>
            <a:pPr marL="0" indent="0">
              <a:buNone/>
            </a:pPr>
            <a:endParaRPr lang="fr-CA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fr-CA" dirty="0">
                <a:latin typeface="Arial Black" panose="020B0A04020102020204" pitchFamily="34" charset="0"/>
              </a:rPr>
              <a:t> </a:t>
            </a:r>
          </a:p>
          <a:p>
            <a:pPr marL="0" indent="0" algn="ctr">
              <a:buNone/>
            </a:pPr>
            <a:endParaRPr lang="fr-CA" dirty="0"/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CB329841-9C68-DEC6-C7FA-0825BF2E36A8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115568" y="548640"/>
            <a:ext cx="10168128" cy="11795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CA" dirty="0" err="1"/>
              <a:t>Proxies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3936235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21000"/>
            <a:lum/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/>
          <a:stretch>
            <a:fillRect t="-13000" b="-1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495A80-7671-46B1-AA64-CB1AC0AA3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88175AA6-ADD1-1725-ACAE-601BA13E5EDD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77637" y="548640"/>
            <a:ext cx="10562190" cy="11795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CA" dirty="0"/>
              <a:t>Architecture client-</a:t>
            </a:r>
            <a:r>
              <a:rPr lang="fr-CA" dirty="0" err="1"/>
              <a:t>proxie</a:t>
            </a:r>
            <a:r>
              <a:rPr lang="fr-CA" dirty="0"/>
              <a:t>-serveur HTTP</a:t>
            </a:r>
          </a:p>
        </p:txBody>
      </p:sp>
      <p:pic>
        <p:nvPicPr>
          <p:cNvPr id="5" name="Image 4" descr="Une image contenant texte, capture d’écran, Police, nombre&#10;&#10;Description générée automatiquement">
            <a:extLst>
              <a:ext uri="{FF2B5EF4-FFF2-40B4-BE49-F238E27FC236}">
                <a16:creationId xmlns:a16="http://schemas.microsoft.com/office/drawing/2014/main" id="{1341EDF8-4ED8-4BFF-CF2B-6AEC183E1E5A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584604"/>
            <a:ext cx="9753600" cy="455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53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21000"/>
            <a:lum/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/>
          <a:stretch>
            <a:fillRect t="-13000" b="-1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D78791-4B4C-C4DC-BB0C-BB5FCEAF5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5B56BCC1-203D-5794-6A66-36E7D923E94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69471" y="337624"/>
            <a:ext cx="10589305" cy="11795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CA" dirty="0"/>
              <a:t>Architecture client-</a:t>
            </a:r>
            <a:r>
              <a:rPr lang="fr-CA" dirty="0" err="1"/>
              <a:t>proxie</a:t>
            </a:r>
            <a:r>
              <a:rPr lang="fr-CA" dirty="0"/>
              <a:t>-serveur HTTPS</a:t>
            </a:r>
          </a:p>
        </p:txBody>
      </p:sp>
      <p:pic>
        <p:nvPicPr>
          <p:cNvPr id="4" name="Image 3" descr="Une image contenant texte, capture d’écran, Police, nombre&#10;&#10;Description générée automatiquement">
            <a:extLst>
              <a:ext uri="{FF2B5EF4-FFF2-40B4-BE49-F238E27FC236}">
                <a16:creationId xmlns:a16="http://schemas.microsoft.com/office/drawing/2014/main" id="{6A92A053-2CFD-D574-16FC-14FA6525836D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831" y="994786"/>
            <a:ext cx="8526337" cy="56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2407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alphaModFix amt="21000"/>
            <a:lum/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rcRect/>
          <a:stretch>
            <a:fillRect t="-13000" b="-1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498ADA-9A3A-A1A2-2E70-6D86179A2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461A5057-2B2D-DEF9-5E03-B6810EC3B5D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115568" y="2116517"/>
            <a:ext cx="10168128" cy="369417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CA" dirty="0"/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94F1938F-5EC5-3ACB-4D0A-5B469B036EC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115568" y="206996"/>
            <a:ext cx="10168128" cy="11795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CA" dirty="0"/>
              <a:t>HTTP V1.1 vs HTTP V2 (1/2)</a:t>
            </a:r>
          </a:p>
        </p:txBody>
      </p:sp>
      <p:pic>
        <p:nvPicPr>
          <p:cNvPr id="5" name="Image 4" descr="Une image contenant texte, capture d’écran, Police, nombre&#10;&#10;Description générée automatiquement">
            <a:extLst>
              <a:ext uri="{FF2B5EF4-FFF2-40B4-BE49-F238E27FC236}">
                <a16:creationId xmlns:a16="http://schemas.microsoft.com/office/drawing/2014/main" id="{9A534EE2-EE6A-A069-3976-8FB4E5A15123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3747" y="897306"/>
            <a:ext cx="6804506" cy="5869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0260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alphaModFix amt="21000"/>
            <a:lum/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rcRect/>
          <a:stretch>
            <a:fillRect t="-13000" b="-1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042D3C-B23A-CA41-F289-99B66069E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2B840822-A632-5C2C-7CAA-6A2704A928C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115568" y="2116517"/>
            <a:ext cx="10168128" cy="369417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CA" dirty="0"/>
          </a:p>
          <a:p>
            <a:endParaRPr lang="fr-CA" dirty="0"/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845B62FC-17DA-781D-351A-D86C5DF20E2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115568" y="193316"/>
            <a:ext cx="10168128" cy="11795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CA" dirty="0"/>
              <a:t>HTTP V1.1 vs HTTP V2 (2/2)</a:t>
            </a:r>
          </a:p>
        </p:txBody>
      </p:sp>
      <p:pic>
        <p:nvPicPr>
          <p:cNvPr id="5" name="Image 4" descr="Une image contenant texte, capture d’écran, Police, nombre&#10;&#10;Description générée automatiquement">
            <a:extLst>
              <a:ext uri="{FF2B5EF4-FFF2-40B4-BE49-F238E27FC236}">
                <a16:creationId xmlns:a16="http://schemas.microsoft.com/office/drawing/2014/main" id="{3BFCC4AB-3D15-E8C8-5109-E9A31112B714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501" y="890875"/>
            <a:ext cx="6136261" cy="5967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468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21000"/>
            <a:lum/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/>
          <a:stretch>
            <a:fillRect t="-13000" b="-1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C53C42-D59A-F830-A1C4-9811CA7EA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455E4364-39CC-92DB-ABB6-DE625C85660A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105520" y="282464"/>
            <a:ext cx="10168128" cy="11795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CA" dirty="0"/>
              <a:t>HyperText Transfer Protocol (HTTP)</a:t>
            </a:r>
          </a:p>
        </p:txBody>
      </p:sp>
      <p:pic>
        <p:nvPicPr>
          <p:cNvPr id="5" name="Image 4" descr="Une image contenant texte, capture d’écran, diagramme, Police&#10;&#10;Description générée automatiquement">
            <a:extLst>
              <a:ext uri="{FF2B5EF4-FFF2-40B4-BE49-F238E27FC236}">
                <a16:creationId xmlns:a16="http://schemas.microsoft.com/office/drawing/2014/main" id="{5BA2CF99-9F1E-08D8-4DFC-532B43365554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574" y="942591"/>
            <a:ext cx="8628851" cy="5752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720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21000"/>
            <a:lum/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3BE9F9E2-6E50-6984-0DAF-F4A7F48D3EF8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115568" y="1360967"/>
            <a:ext cx="10168128" cy="4811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CA" dirty="0">
                <a:latin typeface="Aptos Black" panose="020F0502020204030204" pitchFamily="34" charset="0"/>
                <a:cs typeface="Arial" panose="020B0604020202020204" pitchFamily="34" charset="0"/>
              </a:rPr>
              <a:t>GET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CA">
                <a:latin typeface="Arial" panose="020B0604020202020204" pitchFamily="34" charset="0"/>
                <a:cs typeface="Arial" panose="020B0604020202020204" pitchFamily="34" charset="0"/>
              </a:rPr>
              <a:t>Récupérer la 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ressource à l’URL spécifié (ex: page HTML).</a:t>
            </a:r>
          </a:p>
          <a:p>
            <a:endParaRPr lang="fr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CA" dirty="0">
                <a:latin typeface="Arial Black" panose="020B0A04020102020204" pitchFamily="34" charset="0"/>
                <a:cs typeface="Arial" panose="020B0604020202020204" pitchFamily="34" charset="0"/>
              </a:rPr>
              <a:t>POST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 : Envoyer des données au serveur (ex: formulaire).</a:t>
            </a:r>
          </a:p>
          <a:p>
            <a:endParaRPr lang="fr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CA" dirty="0">
                <a:latin typeface="Arial Black" panose="020B0A04020102020204" pitchFamily="34" charset="0"/>
                <a:cs typeface="Arial" panose="020B0604020202020204" pitchFamily="34" charset="0"/>
              </a:rPr>
              <a:t>PUT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 : Remplacer une donnée existante (ex: changer son profil).</a:t>
            </a:r>
          </a:p>
          <a:p>
            <a:endParaRPr lang="fr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CA" dirty="0">
                <a:latin typeface="Arial Black" panose="020B0A04020102020204" pitchFamily="34" charset="0"/>
                <a:cs typeface="Arial" panose="020B0604020202020204" pitchFamily="34" charset="0"/>
              </a:rPr>
              <a:t>DELETE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 : Supprimer une donnée existante (ex: post sur un blog).</a:t>
            </a:r>
          </a:p>
          <a:p>
            <a:endParaRPr lang="fr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CA" dirty="0">
                <a:latin typeface="Aptos Black" panose="020B0004020202020204" pitchFamily="34" charset="0"/>
                <a:cs typeface="Arial" panose="020B0604020202020204" pitchFamily="34" charset="0"/>
              </a:rPr>
              <a:t>PATCH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 : Remplace un champ spécifique (ex: changer son adresse).</a:t>
            </a: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C9335478-2C8C-C432-E858-AE252266F51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115568" y="548640"/>
            <a:ext cx="10168128" cy="11795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CA" dirty="0"/>
              <a:t>Méthodes HTTP</a:t>
            </a:r>
          </a:p>
        </p:txBody>
      </p:sp>
    </p:spTree>
    <p:extLst>
      <p:ext uri="{BB962C8B-B14F-4D97-AF65-F5344CB8AC3E}">
        <p14:creationId xmlns:p14="http://schemas.microsoft.com/office/powerpoint/2010/main" val="1787185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alphaModFix amt="21000"/>
            <a:lum/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rcRect/>
          <a:stretch>
            <a:fillRect t="-13000" b="-1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2F3935-9C1A-A91F-6BCC-BCF6D8A5E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01488633-0361-2646-1E48-A061B4FF332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011936" y="307479"/>
            <a:ext cx="10168128" cy="11795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CA" dirty="0"/>
              <a:t>Architecture client-serveur HTTP</a:t>
            </a:r>
          </a:p>
        </p:txBody>
      </p:sp>
      <p:pic>
        <p:nvPicPr>
          <p:cNvPr id="5" name="Image 4" descr="Une image contenant texte, capture d’écran, Police, ligne&#10;&#10;Description générée automatiquement">
            <a:extLst>
              <a:ext uri="{FF2B5EF4-FFF2-40B4-BE49-F238E27FC236}">
                <a16:creationId xmlns:a16="http://schemas.microsoft.com/office/drawing/2014/main" id="{924DF1AB-CFE9-9135-3182-84773D5C8316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0509" y="1152207"/>
            <a:ext cx="6958538" cy="5479705"/>
          </a:xfrm>
          <a:prstGeom prst="rect">
            <a:avLst/>
          </a:prstGeom>
        </p:spPr>
      </p:pic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1AB5E687-0F00-FC14-0948-03BC6A3BD6B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58319" y="897267"/>
            <a:ext cx="5011805" cy="369417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CA" b="1" dirty="0"/>
          </a:p>
          <a:p>
            <a:pPr>
              <a:buFont typeface="+mj-lt"/>
              <a:buAutoNum type="arabicPeriod"/>
            </a:pP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 Le client résout le nom de domaine en adresse IP.</a:t>
            </a:r>
          </a:p>
          <a:p>
            <a:pPr>
              <a:buFont typeface="+mj-lt"/>
              <a:buAutoNum type="arabicPeriod"/>
            </a:pP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 Une connexion TCP est établie entre le client et le serveur.</a:t>
            </a:r>
          </a:p>
          <a:p>
            <a:pPr>
              <a:buFont typeface="+mj-lt"/>
              <a:buAutoNum type="arabicPeriod"/>
            </a:pP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 Le client envoie la requête HTTP au serveur.</a:t>
            </a:r>
          </a:p>
          <a:p>
            <a:pPr>
              <a:buFont typeface="+mj-lt"/>
              <a:buAutoNum type="arabicPeriod"/>
            </a:pP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 Le serveur traite la requête et envoie une réponse HTTP.</a:t>
            </a:r>
          </a:p>
          <a:p>
            <a:pPr>
              <a:buFont typeface="+mj-lt"/>
              <a:buAutoNum type="arabicPeriod"/>
            </a:pP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 Le client reçoit la réponse et affiche la page.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102487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17000"/>
            <a:lum/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/>
          <a:stretch>
            <a:fillRect t="-13000" b="-1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AE162E-19A8-3ACD-1A13-D9DF45B90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AA65D4F9-E023-9CDF-A7FF-1A3458EE73B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115568" y="1435609"/>
            <a:ext cx="10168128" cy="369417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CA" dirty="0">
                <a:latin typeface="Aptos Black" panose="020B0004020202020204" pitchFamily="34" charset="0"/>
                <a:cs typeface="Arial" panose="020B0604020202020204" pitchFamily="34" charset="0"/>
              </a:rPr>
              <a:t>Renvoyés par le serveur. D’autres codes existent.</a:t>
            </a:r>
          </a:p>
          <a:p>
            <a:pPr marL="0" indent="0" algn="ctr">
              <a:buNone/>
            </a:pPr>
            <a:endParaRPr lang="fr-CA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CA" dirty="0">
                <a:latin typeface="Arial Black" panose="020B0A04020102020204" pitchFamily="34" charset="0"/>
                <a:cs typeface="Arial" panose="020B0604020202020204" pitchFamily="34" charset="0"/>
              </a:rPr>
              <a:t>			200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 : Succès de la requête.</a:t>
            </a:r>
          </a:p>
          <a:p>
            <a:pPr marL="0" indent="0">
              <a:buNone/>
            </a:pPr>
            <a:endParaRPr lang="fr-CA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CA" dirty="0">
                <a:latin typeface="Aptos Black" panose="020B0004020202020204" pitchFamily="34" charset="0"/>
                <a:cs typeface="Arial" panose="020B0604020202020204" pitchFamily="34" charset="0"/>
              </a:rPr>
              <a:t>			301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 : Bouger de manière permanente.</a:t>
            </a:r>
          </a:p>
          <a:p>
            <a:pPr marL="0" indent="0">
              <a:buNone/>
            </a:pPr>
            <a:endParaRPr lang="fr-CA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CA" dirty="0">
                <a:latin typeface="Aptos Black" panose="020B0004020202020204" pitchFamily="34" charset="0"/>
                <a:cs typeface="Arial" panose="020B0604020202020204" pitchFamily="34" charset="0"/>
              </a:rPr>
              <a:t>			403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 : Refus d’exécution.</a:t>
            </a:r>
          </a:p>
          <a:p>
            <a:pPr marL="0" indent="0">
              <a:buNone/>
            </a:pPr>
            <a:endParaRPr lang="fr-CA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CA" dirty="0">
                <a:latin typeface="Arial Black" panose="020B0A04020102020204" pitchFamily="34" charset="0"/>
                <a:cs typeface="Arial" panose="020B0604020202020204" pitchFamily="34" charset="0"/>
              </a:rPr>
              <a:t>			404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 : Ressource introuvable.</a:t>
            </a:r>
          </a:p>
          <a:p>
            <a:pPr marL="0" indent="0">
              <a:buNone/>
            </a:pPr>
            <a:endParaRPr lang="fr-CA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CA" dirty="0">
                <a:latin typeface="Arial Black" panose="020B0A04020102020204" pitchFamily="34" charset="0"/>
                <a:cs typeface="Arial" panose="020B0604020202020204" pitchFamily="34" charset="0"/>
              </a:rPr>
              <a:t>			500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 : Erreur du serveur.</a:t>
            </a: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8B2CF60B-E234-563F-4F84-83C16491EB2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115568" y="548640"/>
            <a:ext cx="10168128" cy="11795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CA" dirty="0"/>
              <a:t>Codes de statut HTTP</a:t>
            </a:r>
          </a:p>
        </p:txBody>
      </p:sp>
    </p:spTree>
    <p:extLst>
      <p:ext uri="{BB962C8B-B14F-4D97-AF65-F5344CB8AC3E}">
        <p14:creationId xmlns:p14="http://schemas.microsoft.com/office/powerpoint/2010/main" val="1802143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alphaModFix amt="21000"/>
            <a:lum/>
            <a:extLst>
              <a:ext uri="{837473B0-CC2E-450A-ABE3-18F120FF3D39}">
                <a1611:picAttrSrcUrl xmlns:a1611="http://schemas.microsoft.com/office/drawing/2016/11/main" r:id="rId7"/>
              </a:ext>
            </a:extLst>
          </a:blip>
          <a:srcRect/>
          <a:stretch>
            <a:fillRect t="-13000" b="-1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1CD29F-FF56-53D5-1D43-B1EEED195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8DD8C03C-0A36-45FE-E387-157DAF4BC62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633016" y="2265372"/>
            <a:ext cx="6265805" cy="369417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CA" dirty="0">
                <a:latin typeface="Arial Black" panose="020B0A04020102020204" pitchFamily="34" charset="0"/>
                <a:cs typeface="Arial" panose="020B0604020202020204" pitchFamily="34" charset="0"/>
              </a:rPr>
              <a:t>Méthode HTTP</a:t>
            </a:r>
          </a:p>
          <a:p>
            <a:pPr marL="0" indent="0">
              <a:buNone/>
            </a:pPr>
            <a:r>
              <a:rPr lang="fr-CA" dirty="0">
                <a:latin typeface="Arial Black" panose="020B0A04020102020204" pitchFamily="34" charset="0"/>
                <a:cs typeface="Arial" panose="020B0604020202020204" pitchFamily="34" charset="0"/>
              </a:rPr>
              <a:t>URL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 : Chemin de la ressource.</a:t>
            </a:r>
          </a:p>
          <a:p>
            <a:pPr marL="0" indent="0">
              <a:buNone/>
            </a:pPr>
            <a:r>
              <a:rPr lang="fr-CA" dirty="0">
                <a:latin typeface="Arial Black" panose="020B0A04020102020204" pitchFamily="34" charset="0"/>
                <a:cs typeface="Arial" panose="020B0604020202020204" pitchFamily="34" charset="0"/>
              </a:rPr>
              <a:t>Version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dirty="0">
                <a:latin typeface="Arial Black" panose="020B0A04020102020204" pitchFamily="34" charset="0"/>
                <a:cs typeface="Arial" panose="020B0604020202020204" pitchFamily="34" charset="0"/>
              </a:rPr>
              <a:t>HTTP 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: 1.1 ou 2.</a:t>
            </a:r>
          </a:p>
          <a:p>
            <a:pPr marL="0" indent="0">
              <a:buNone/>
            </a:pPr>
            <a:r>
              <a:rPr lang="fr-CA" dirty="0">
                <a:latin typeface="Arial Black" panose="020B0A04020102020204" pitchFamily="34" charset="0"/>
                <a:cs typeface="Arial" panose="020B0604020202020204" pitchFamily="34" charset="0"/>
              </a:rPr>
              <a:t>Host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 : Où est envoyé la requête.</a:t>
            </a:r>
          </a:p>
          <a:p>
            <a:pPr marL="0" indent="0">
              <a:buNone/>
            </a:pPr>
            <a:r>
              <a:rPr lang="fr-CA" dirty="0" err="1">
                <a:latin typeface="Arial Black" panose="020B0A04020102020204" pitchFamily="34" charset="0"/>
                <a:cs typeface="Arial" panose="020B0604020202020204" pitchFamily="34" charset="0"/>
              </a:rPr>
              <a:t>Accept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 : Ce qui peut être traité.</a:t>
            </a:r>
          </a:p>
          <a:p>
            <a:pPr marL="0" indent="0">
              <a:buNone/>
            </a:pPr>
            <a:r>
              <a:rPr lang="fr-CA" dirty="0">
                <a:latin typeface="Arial Black" panose="020B0A04020102020204" pitchFamily="34" charset="0"/>
                <a:cs typeface="Arial" panose="020B0604020202020204" pitchFamily="34" charset="0"/>
              </a:rPr>
              <a:t>User-Agent</a:t>
            </a:r>
            <a:r>
              <a:rPr lang="fr-CA" dirty="0">
                <a:latin typeface="Arial" panose="020B0604020202020204" pitchFamily="34" charset="0"/>
                <a:cs typeface="Arial" panose="020B0604020202020204" pitchFamily="34" charset="0"/>
              </a:rPr>
              <a:t> : Client envoyant la requête.</a:t>
            </a:r>
          </a:p>
          <a:p>
            <a:endParaRPr lang="fr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C1DB93C8-59E6-6444-D132-9AFF92ABDE1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115568" y="548640"/>
            <a:ext cx="10168128" cy="11795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CA" dirty="0"/>
              <a:t>Requête HTTP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FD6107F-7D5D-EB09-C908-95FC3CEB7B5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5992369" y="2301948"/>
            <a:ext cx="4697403" cy="22541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D309F729-773B-4C9A-76C7-407ACF7635C4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199632" y="2478024"/>
            <a:ext cx="4697403" cy="369417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CA" dirty="0"/>
              <a:t>GET /api/v1/</a:t>
            </a:r>
            <a:r>
              <a:rPr lang="fr-CA" dirty="0" err="1"/>
              <a:t>users</a:t>
            </a:r>
            <a:r>
              <a:rPr lang="fr-CA" dirty="0"/>
              <a:t> HTTP/1.1</a:t>
            </a:r>
          </a:p>
          <a:p>
            <a:pPr marL="0" indent="0">
              <a:buNone/>
            </a:pPr>
            <a:r>
              <a:rPr lang="fr-CA" dirty="0"/>
              <a:t>Host: example.com</a:t>
            </a:r>
          </a:p>
          <a:p>
            <a:pPr marL="0" indent="0">
              <a:buNone/>
            </a:pPr>
            <a:r>
              <a:rPr lang="fr-CA" dirty="0" err="1"/>
              <a:t>Accept</a:t>
            </a:r>
            <a:r>
              <a:rPr lang="fr-CA" dirty="0"/>
              <a:t>: application/</a:t>
            </a:r>
            <a:r>
              <a:rPr lang="fr-CA" dirty="0" err="1"/>
              <a:t>json</a:t>
            </a:r>
            <a:endParaRPr lang="fr-CA" dirty="0"/>
          </a:p>
          <a:p>
            <a:pPr marL="0" indent="0">
              <a:buNone/>
            </a:pPr>
            <a:r>
              <a:rPr lang="fr-CA" dirty="0"/>
              <a:t>User-Agent: Mozilla/5.0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552496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alphaModFix amt="21000"/>
            <a:lum/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rcRect/>
          <a:stretch>
            <a:fillRect t="-13000" b="-1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15B0F8-EF11-202C-3D9A-DE4CE99C2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7C295DF-945C-2312-3DAA-CE8189E9389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680484" y="882502"/>
            <a:ext cx="10728251" cy="376881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6C19859C-56AA-D76C-3747-7AF8EEDB0AC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115568" y="957144"/>
            <a:ext cx="10168128" cy="369417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CA" sz="1800" dirty="0"/>
              <a:t>POST /</a:t>
            </a:r>
            <a:r>
              <a:rPr lang="fr-CA" sz="1800" dirty="0" err="1"/>
              <a:t>submit-form</a:t>
            </a:r>
            <a:r>
              <a:rPr lang="fr-CA" sz="1800" dirty="0"/>
              <a:t> HTTP/1.1</a:t>
            </a:r>
          </a:p>
          <a:p>
            <a:pPr marL="0" indent="0">
              <a:buNone/>
            </a:pPr>
            <a:r>
              <a:rPr lang="fr-CA" sz="1800" dirty="0"/>
              <a:t>Host: www.example.com</a:t>
            </a:r>
          </a:p>
          <a:p>
            <a:pPr marL="0" indent="0">
              <a:buNone/>
            </a:pPr>
            <a:r>
              <a:rPr lang="fr-CA" sz="1800" dirty="0"/>
              <a:t>User-Agent: Mozilla/5.0 (Windows NT 10.0; Win64; x64) </a:t>
            </a:r>
            <a:r>
              <a:rPr lang="fr-CA" sz="1800" dirty="0" err="1"/>
              <a:t>AppleWebKit</a:t>
            </a:r>
            <a:r>
              <a:rPr lang="fr-CA" sz="1800" dirty="0"/>
              <a:t>/537.36 (KHTML, like Gecko) Chrome/58.0.3029.110 Safari/537.36</a:t>
            </a:r>
          </a:p>
          <a:p>
            <a:pPr marL="0" indent="0">
              <a:buNone/>
            </a:pPr>
            <a:r>
              <a:rPr lang="fr-CA" sz="1800" dirty="0" err="1"/>
              <a:t>Accept</a:t>
            </a:r>
            <a:r>
              <a:rPr lang="fr-CA" sz="1800" dirty="0"/>
              <a:t>: application/</a:t>
            </a:r>
            <a:r>
              <a:rPr lang="fr-CA" sz="1800" dirty="0" err="1"/>
              <a:t>json</a:t>
            </a:r>
            <a:endParaRPr lang="fr-CA" sz="1800" dirty="0"/>
          </a:p>
          <a:p>
            <a:pPr marL="0" indent="0">
              <a:buNone/>
            </a:pPr>
            <a:r>
              <a:rPr lang="fr-CA" sz="1800" dirty="0"/>
              <a:t>Content-Type: application/</a:t>
            </a:r>
            <a:r>
              <a:rPr lang="fr-CA" sz="1800" dirty="0" err="1"/>
              <a:t>json</a:t>
            </a:r>
            <a:endParaRPr lang="fr-CA" sz="1800" dirty="0"/>
          </a:p>
          <a:p>
            <a:pPr marL="0" indent="0">
              <a:buNone/>
            </a:pPr>
            <a:r>
              <a:rPr lang="fr-CA" sz="1800" dirty="0"/>
              <a:t>Content-</a:t>
            </a:r>
            <a:r>
              <a:rPr lang="fr-CA" sz="1800" dirty="0" err="1"/>
              <a:t>Length</a:t>
            </a:r>
            <a:r>
              <a:rPr lang="fr-CA" sz="1800" dirty="0"/>
              <a:t>: 65</a:t>
            </a:r>
          </a:p>
          <a:p>
            <a:pPr marL="0" indent="0">
              <a:buNone/>
            </a:pPr>
            <a:r>
              <a:rPr lang="fr-CA" sz="1800" dirty="0" err="1"/>
              <a:t>Authorization</a:t>
            </a:r>
            <a:r>
              <a:rPr lang="fr-CA" sz="1800" dirty="0"/>
              <a:t>: </a:t>
            </a:r>
            <a:r>
              <a:rPr lang="fr-CA" sz="1800" dirty="0" err="1"/>
              <a:t>Bearer</a:t>
            </a:r>
            <a:r>
              <a:rPr lang="fr-CA" sz="1800" dirty="0"/>
              <a:t> abc1234567890xyz</a:t>
            </a:r>
          </a:p>
          <a:p>
            <a:pPr marL="0" indent="0">
              <a:buNone/>
            </a:pPr>
            <a:r>
              <a:rPr lang="fr-CA" sz="1800" dirty="0"/>
              <a:t>Cookie: </a:t>
            </a:r>
            <a:r>
              <a:rPr lang="fr-CA" sz="1800" dirty="0" err="1"/>
              <a:t>sessionid</a:t>
            </a:r>
            <a:r>
              <a:rPr lang="fr-CA" sz="1800" dirty="0"/>
              <a:t>=xyz123</a:t>
            </a:r>
          </a:p>
          <a:p>
            <a:pPr marL="0" indent="0">
              <a:buNone/>
            </a:pPr>
            <a:r>
              <a:rPr lang="fr-CA" sz="1800" dirty="0"/>
              <a:t>{</a:t>
            </a:r>
          </a:p>
          <a:p>
            <a:pPr marL="0" indent="0">
              <a:buNone/>
            </a:pPr>
            <a:r>
              <a:rPr lang="fr-CA" sz="1800" dirty="0"/>
              <a:t>  "</a:t>
            </a:r>
            <a:r>
              <a:rPr lang="fr-CA" sz="1800" dirty="0" err="1"/>
              <a:t>name</a:t>
            </a:r>
            <a:r>
              <a:rPr lang="fr-CA" sz="1800" dirty="0"/>
              <a:t>": "Alice",</a:t>
            </a:r>
          </a:p>
          <a:p>
            <a:pPr marL="0" indent="0">
              <a:buNone/>
            </a:pPr>
            <a:r>
              <a:rPr lang="fr-CA" sz="1800" dirty="0"/>
              <a:t>  "email": "alice@example.com",</a:t>
            </a:r>
          </a:p>
          <a:p>
            <a:pPr marL="0" indent="0">
              <a:buNone/>
            </a:pPr>
            <a:r>
              <a:rPr lang="fr-CA" sz="1800" dirty="0"/>
              <a:t>  "message": "Hello, I </a:t>
            </a:r>
            <a:r>
              <a:rPr lang="fr-CA" sz="1800" dirty="0" err="1"/>
              <a:t>want</a:t>
            </a:r>
            <a:r>
              <a:rPr lang="fr-CA" sz="1800" dirty="0"/>
              <a:t> to </a:t>
            </a:r>
            <a:r>
              <a:rPr lang="fr-CA" sz="1800" dirty="0" err="1"/>
              <a:t>submit</a:t>
            </a:r>
            <a:r>
              <a:rPr lang="fr-CA" sz="1800" dirty="0"/>
              <a:t> a </a:t>
            </a:r>
            <a:r>
              <a:rPr lang="fr-CA" sz="1800" dirty="0" err="1"/>
              <a:t>form</a:t>
            </a:r>
            <a:r>
              <a:rPr lang="fr-CA" sz="1800" dirty="0"/>
              <a:t>."</a:t>
            </a:r>
          </a:p>
          <a:p>
            <a:pPr marL="0" indent="0">
              <a:buNone/>
            </a:pPr>
            <a:r>
              <a:rPr lang="fr-CA" sz="1800" dirty="0"/>
              <a:t>}</a:t>
            </a:r>
          </a:p>
          <a:p>
            <a:pPr marL="0" indent="0">
              <a:buNone/>
            </a:pPr>
            <a:endParaRPr lang="fr-CA" sz="1800" dirty="0"/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3CF3E4B1-3FB9-34E9-DDCA-E6E210DB2D6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115568" y="250928"/>
            <a:ext cx="10168128" cy="11795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CA" dirty="0"/>
              <a:t>Entête HTTP</a:t>
            </a:r>
          </a:p>
        </p:txBody>
      </p:sp>
    </p:spTree>
    <p:extLst>
      <p:ext uri="{BB962C8B-B14F-4D97-AF65-F5344CB8AC3E}">
        <p14:creationId xmlns:p14="http://schemas.microsoft.com/office/powerpoint/2010/main" val="158927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alphaModFix amt="21000"/>
            <a:lum/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rcRect/>
          <a:stretch>
            <a:fillRect t="-13000" b="-1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F323A7-799B-DC90-EB8A-00D9182462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7401082-A53C-3C4F-CE57-555D101A35FC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882502" y="4651320"/>
            <a:ext cx="6687879" cy="213225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A0FC4128-BD96-0CC8-207A-84997D2AC0C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115568" y="957144"/>
            <a:ext cx="10168128" cy="369417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CA" sz="1800" dirty="0"/>
              <a:t>POST /</a:t>
            </a:r>
            <a:r>
              <a:rPr lang="fr-CA" sz="1800" dirty="0" err="1"/>
              <a:t>submit-form</a:t>
            </a:r>
            <a:r>
              <a:rPr lang="fr-CA" sz="1800" dirty="0"/>
              <a:t> HTTP/1.1</a:t>
            </a:r>
          </a:p>
          <a:p>
            <a:pPr marL="0" indent="0">
              <a:buNone/>
            </a:pPr>
            <a:r>
              <a:rPr lang="fr-CA" sz="1800" dirty="0"/>
              <a:t>Host: www.example.com</a:t>
            </a:r>
          </a:p>
          <a:p>
            <a:pPr marL="0" indent="0">
              <a:buNone/>
            </a:pPr>
            <a:r>
              <a:rPr lang="fr-CA" sz="1800" dirty="0"/>
              <a:t>User-Agent: Mozilla/5.0 (Windows NT 10.0; Win64; x64) </a:t>
            </a:r>
            <a:r>
              <a:rPr lang="fr-CA" sz="1800" dirty="0" err="1"/>
              <a:t>AppleWebKit</a:t>
            </a:r>
            <a:r>
              <a:rPr lang="fr-CA" sz="1800" dirty="0"/>
              <a:t>/537.36 (KHTML, like Gecko) Chrome/58.0.3029.110 Safari/537.36</a:t>
            </a:r>
          </a:p>
          <a:p>
            <a:pPr marL="0" indent="0">
              <a:buNone/>
            </a:pPr>
            <a:r>
              <a:rPr lang="fr-CA" sz="1800" dirty="0" err="1"/>
              <a:t>Accept</a:t>
            </a:r>
            <a:r>
              <a:rPr lang="fr-CA" sz="1800" dirty="0"/>
              <a:t>: application/</a:t>
            </a:r>
            <a:r>
              <a:rPr lang="fr-CA" sz="1800" dirty="0" err="1"/>
              <a:t>json</a:t>
            </a:r>
            <a:endParaRPr lang="fr-CA" sz="1800" dirty="0"/>
          </a:p>
          <a:p>
            <a:pPr marL="0" indent="0">
              <a:buNone/>
            </a:pPr>
            <a:r>
              <a:rPr lang="fr-CA" sz="1800" dirty="0"/>
              <a:t>Content-Type: application/</a:t>
            </a:r>
            <a:r>
              <a:rPr lang="fr-CA" sz="1800" dirty="0" err="1"/>
              <a:t>json</a:t>
            </a:r>
            <a:endParaRPr lang="fr-CA" sz="1800" dirty="0"/>
          </a:p>
          <a:p>
            <a:pPr marL="0" indent="0">
              <a:buNone/>
            </a:pPr>
            <a:r>
              <a:rPr lang="fr-CA" sz="1800" dirty="0"/>
              <a:t>Content-</a:t>
            </a:r>
            <a:r>
              <a:rPr lang="fr-CA" sz="1800" dirty="0" err="1"/>
              <a:t>Length</a:t>
            </a:r>
            <a:r>
              <a:rPr lang="fr-CA" sz="1800" dirty="0"/>
              <a:t>: 65</a:t>
            </a:r>
          </a:p>
          <a:p>
            <a:pPr marL="0" indent="0">
              <a:buNone/>
            </a:pPr>
            <a:r>
              <a:rPr lang="fr-CA" sz="1800" dirty="0" err="1"/>
              <a:t>Authorization</a:t>
            </a:r>
            <a:r>
              <a:rPr lang="fr-CA" sz="1800" dirty="0"/>
              <a:t>: </a:t>
            </a:r>
            <a:r>
              <a:rPr lang="fr-CA" sz="1800" dirty="0" err="1"/>
              <a:t>Bearer</a:t>
            </a:r>
            <a:r>
              <a:rPr lang="fr-CA" sz="1800" dirty="0"/>
              <a:t> abc1234567890xyz</a:t>
            </a:r>
          </a:p>
          <a:p>
            <a:pPr marL="0" indent="0">
              <a:buNone/>
            </a:pPr>
            <a:r>
              <a:rPr lang="fr-CA" sz="1800" dirty="0"/>
              <a:t>Cookie: </a:t>
            </a:r>
            <a:r>
              <a:rPr lang="fr-CA" sz="1800" dirty="0" err="1"/>
              <a:t>sessionid</a:t>
            </a:r>
            <a:r>
              <a:rPr lang="fr-CA" sz="1800" dirty="0"/>
              <a:t>=xyz123</a:t>
            </a:r>
          </a:p>
          <a:p>
            <a:pPr marL="0" indent="0">
              <a:buNone/>
            </a:pPr>
            <a:r>
              <a:rPr lang="fr-CA" sz="1800" dirty="0"/>
              <a:t>{</a:t>
            </a:r>
          </a:p>
          <a:p>
            <a:pPr marL="0" indent="0">
              <a:buNone/>
            </a:pPr>
            <a:r>
              <a:rPr lang="fr-CA" sz="1800" dirty="0"/>
              <a:t>  "</a:t>
            </a:r>
            <a:r>
              <a:rPr lang="fr-CA" sz="1800" dirty="0" err="1"/>
              <a:t>name</a:t>
            </a:r>
            <a:r>
              <a:rPr lang="fr-CA" sz="1800" dirty="0"/>
              <a:t>": "Alice",</a:t>
            </a:r>
          </a:p>
          <a:p>
            <a:pPr marL="0" indent="0">
              <a:buNone/>
            </a:pPr>
            <a:r>
              <a:rPr lang="fr-CA" sz="1800" dirty="0"/>
              <a:t>  "email": "alice@example.com",</a:t>
            </a:r>
          </a:p>
          <a:p>
            <a:pPr marL="0" indent="0">
              <a:buNone/>
            </a:pPr>
            <a:r>
              <a:rPr lang="fr-CA" sz="1800" dirty="0"/>
              <a:t>  "message": "Hello, I </a:t>
            </a:r>
            <a:r>
              <a:rPr lang="fr-CA" sz="1800" dirty="0" err="1"/>
              <a:t>want</a:t>
            </a:r>
            <a:r>
              <a:rPr lang="fr-CA" sz="1800" dirty="0"/>
              <a:t> to </a:t>
            </a:r>
            <a:r>
              <a:rPr lang="fr-CA" sz="1800" dirty="0" err="1"/>
              <a:t>submit</a:t>
            </a:r>
            <a:r>
              <a:rPr lang="fr-CA" sz="1800" dirty="0"/>
              <a:t> a </a:t>
            </a:r>
            <a:r>
              <a:rPr lang="fr-CA" sz="1800" dirty="0" err="1"/>
              <a:t>form</a:t>
            </a:r>
            <a:r>
              <a:rPr lang="fr-CA" sz="1800" dirty="0"/>
              <a:t>."</a:t>
            </a:r>
          </a:p>
          <a:p>
            <a:pPr marL="0" indent="0">
              <a:buNone/>
            </a:pPr>
            <a:r>
              <a:rPr lang="fr-CA" sz="1800" dirty="0"/>
              <a:t>}</a:t>
            </a:r>
          </a:p>
          <a:p>
            <a:pPr marL="0" indent="0">
              <a:buNone/>
            </a:pPr>
            <a:endParaRPr lang="fr-CA" sz="1800" dirty="0"/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C20A7E6E-7191-B1D5-9E23-B524D41B3959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115568" y="250928"/>
            <a:ext cx="10168128" cy="11795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CA" dirty="0"/>
              <a:t>Corps HTTP</a:t>
            </a:r>
          </a:p>
        </p:txBody>
      </p:sp>
    </p:spTree>
    <p:extLst>
      <p:ext uri="{BB962C8B-B14F-4D97-AF65-F5344CB8AC3E}">
        <p14:creationId xmlns:p14="http://schemas.microsoft.com/office/powerpoint/2010/main" val="1585069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21000"/>
            <a:lum/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/>
          <a:stretch>
            <a:fillRect t="-13000" b="-13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F89837-030C-A551-CD86-D2F429E18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A912D0CD-CCB7-1A46-B80C-D4D9C185484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115568" y="1435609"/>
            <a:ext cx="10168128" cy="369417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CA" dirty="0">
                <a:latin typeface="Arial Black" panose="020B0A04020102020204" pitchFamily="34" charset="0"/>
              </a:rPr>
              <a:t>Petites quantités de données stocker dans le navigateur.</a:t>
            </a:r>
          </a:p>
          <a:p>
            <a:pPr marL="0" indent="0" algn="ctr">
              <a:buNone/>
            </a:pPr>
            <a:endParaRPr lang="fr-CA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 Black" panose="020B0004020202020204" pitchFamily="34" charset="0"/>
              </a:rPr>
              <a:t>Nom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 Black" panose="020B0004020202020204" pitchFamily="34" charset="0"/>
              </a:rPr>
              <a:t>Valeur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: Données stockées par le cookie (ex: identifiant de session).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Domaine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: Associé au cookie.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fr-FR" altLang="fr-FR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fr-FR" altLang="fr-FR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Chemin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: URL Associé au cookie.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Expiration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: Date d’expiration.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Sécurisé (Secure)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Envoyé via une HTTPS.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r-FR" altLang="fr-FR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r-FR" altLang="fr-FR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HttpOnly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: Option de sécurité.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339EC5B4-6839-FCDE-A1D4-6AEDB43D5B7C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115568" y="548640"/>
            <a:ext cx="10168128" cy="11795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CA" dirty="0"/>
              <a:t>Cookies</a:t>
            </a:r>
          </a:p>
        </p:txBody>
      </p:sp>
    </p:spTree>
    <p:extLst>
      <p:ext uri="{BB962C8B-B14F-4D97-AF65-F5344CB8AC3E}">
        <p14:creationId xmlns:p14="http://schemas.microsoft.com/office/powerpoint/2010/main" val="30240603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AccentBox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Avenir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1379</TotalTime>
  <Words>659</Words>
  <Application>Microsoft Office PowerPoint</Application>
  <PresentationFormat>Grand écran</PresentationFormat>
  <Paragraphs>112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AccentBoxVTI</vt:lpstr>
      <vt:lpstr>HTTP &amp; HTTPS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Cegep de Sainte Foy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Vincent  Tremblay-Boucher</dc:creator>
  <cp:lastModifiedBy>Vincent  Tremblay-Boucher</cp:lastModifiedBy>
  <cp:revision>2</cp:revision>
  <dcterms:created xsi:type="dcterms:W3CDTF">2024-11-12T16:39:40Z</dcterms:created>
  <dcterms:modified xsi:type="dcterms:W3CDTF">2024-11-13T16:30:25Z</dcterms:modified>
</cp:coreProperties>
</file>